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7"/>
  </p:notesMasterIdLst>
  <p:sldIdLst>
    <p:sldId id="256" r:id="rId2"/>
    <p:sldId id="258" r:id="rId3"/>
    <p:sldId id="260" r:id="rId4"/>
    <p:sldId id="261" r:id="rId5"/>
    <p:sldId id="310" r:id="rId6"/>
    <p:sldId id="309" r:id="rId7"/>
    <p:sldId id="313" r:id="rId8"/>
    <p:sldId id="312" r:id="rId9"/>
    <p:sldId id="314" r:id="rId10"/>
    <p:sldId id="311" r:id="rId11"/>
    <p:sldId id="315" r:id="rId12"/>
    <p:sldId id="316" r:id="rId13"/>
    <p:sldId id="317" r:id="rId14"/>
    <p:sldId id="318" r:id="rId15"/>
    <p:sldId id="319" r:id="rId1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8"/>
    </p:embeddedFont>
    <p:embeddedFont>
      <p:font typeface="Inter" panose="020B0604020202020204" charset="0"/>
      <p:regular r:id="rId19"/>
      <p:bold r:id="rId20"/>
    </p:embeddedFont>
    <p:embeddedFont>
      <p:font typeface="Lexend Deca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864F15-A794-444A-AEEB-EFC0F5CD9F7E}">
  <a:tblStyle styleId="{5A864F15-A794-444A-AEEB-EFC0F5CD9F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3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363d899a22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363d899a22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63d899a2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63d899a2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363d899a2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363d899a2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363d899a22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363d899a22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363d899a2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363d899a2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6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363d899a2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363d899a2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6190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363d899a2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363d899a2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055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363d899a2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363d899a2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800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363d899a2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363d899a2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5375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912475" y="0"/>
            <a:ext cx="3231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39000" y="535000"/>
            <a:ext cx="4359000" cy="157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39000" y="2025100"/>
            <a:ext cx="2846100" cy="7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2129" y="0"/>
            <a:ext cx="5599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192433" y="2639425"/>
            <a:ext cx="3248700" cy="12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360608" y="1259450"/>
            <a:ext cx="3080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192433" y="3789550"/>
            <a:ext cx="2739600" cy="6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10575" y="0"/>
            <a:ext cx="9133500" cy="84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4360325" y="1122625"/>
            <a:ext cx="4063800" cy="13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4360200" y="2385675"/>
            <a:ext cx="4063800" cy="21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8400" y="4851953"/>
            <a:ext cx="9156000" cy="30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hasCustomPrompt="1"/>
          </p:nvPr>
        </p:nvSpPr>
        <p:spPr>
          <a:xfrm>
            <a:off x="762475" y="1314250"/>
            <a:ext cx="66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"/>
          </p:nvPr>
        </p:nvSpPr>
        <p:spPr>
          <a:xfrm>
            <a:off x="715100" y="2312575"/>
            <a:ext cx="2331600" cy="48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3573008" y="1314250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3"/>
          </p:nvPr>
        </p:nvSpPr>
        <p:spPr>
          <a:xfrm>
            <a:off x="3398900" y="2312575"/>
            <a:ext cx="2331600" cy="48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4" hasCustomPrompt="1"/>
          </p:nvPr>
        </p:nvSpPr>
        <p:spPr>
          <a:xfrm>
            <a:off x="6210642" y="1314250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5"/>
          </p:nvPr>
        </p:nvSpPr>
        <p:spPr>
          <a:xfrm>
            <a:off x="6087600" y="2312574"/>
            <a:ext cx="2331600" cy="48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6" hasCustomPrompt="1"/>
          </p:nvPr>
        </p:nvSpPr>
        <p:spPr>
          <a:xfrm>
            <a:off x="762483" y="3106232"/>
            <a:ext cx="66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7"/>
          </p:nvPr>
        </p:nvSpPr>
        <p:spPr>
          <a:xfrm>
            <a:off x="720000" y="4118143"/>
            <a:ext cx="23316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8" hasCustomPrompt="1"/>
          </p:nvPr>
        </p:nvSpPr>
        <p:spPr>
          <a:xfrm>
            <a:off x="3572996" y="3112473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9"/>
          </p:nvPr>
        </p:nvSpPr>
        <p:spPr>
          <a:xfrm>
            <a:off x="3403800" y="4118143"/>
            <a:ext cx="23316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3" hasCustomPrompt="1"/>
          </p:nvPr>
        </p:nvSpPr>
        <p:spPr>
          <a:xfrm>
            <a:off x="6203917" y="3112473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4"/>
          </p:nvPr>
        </p:nvSpPr>
        <p:spPr>
          <a:xfrm>
            <a:off x="6087600" y="4118140"/>
            <a:ext cx="23316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6"/>
          </p:nvPr>
        </p:nvSpPr>
        <p:spPr>
          <a:xfrm>
            <a:off x="715100" y="1907767"/>
            <a:ext cx="2331600" cy="58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7"/>
          </p:nvPr>
        </p:nvSpPr>
        <p:spPr>
          <a:xfrm>
            <a:off x="3403802" y="1907767"/>
            <a:ext cx="2331600" cy="58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8"/>
          </p:nvPr>
        </p:nvSpPr>
        <p:spPr>
          <a:xfrm>
            <a:off x="6092499" y="1907767"/>
            <a:ext cx="2331600" cy="58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9"/>
          </p:nvPr>
        </p:nvSpPr>
        <p:spPr>
          <a:xfrm>
            <a:off x="715100" y="3718245"/>
            <a:ext cx="2331600" cy="58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20"/>
          </p:nvPr>
        </p:nvSpPr>
        <p:spPr>
          <a:xfrm>
            <a:off x="3403805" y="3718245"/>
            <a:ext cx="2331600" cy="58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21"/>
          </p:nvPr>
        </p:nvSpPr>
        <p:spPr>
          <a:xfrm>
            <a:off x="6092499" y="3718242"/>
            <a:ext cx="2331600" cy="58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/>
          <p:nvPr/>
        </p:nvSpPr>
        <p:spPr>
          <a:xfrm>
            <a:off x="10575" y="4303400"/>
            <a:ext cx="9133500" cy="84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" name="Google Shape;179;p29"/>
          <p:cNvGrpSpPr/>
          <p:nvPr/>
        </p:nvGrpSpPr>
        <p:grpSpPr>
          <a:xfrm rot="10800000">
            <a:off x="5546350" y="-481975"/>
            <a:ext cx="4988000" cy="4351750"/>
            <a:chOff x="-1292600" y="927725"/>
            <a:chExt cx="4988000" cy="4351750"/>
          </a:xfrm>
        </p:grpSpPr>
        <p:sp>
          <p:nvSpPr>
            <p:cNvPr id="180" name="Google Shape;180;p29"/>
            <p:cNvSpPr/>
            <p:nvPr/>
          </p:nvSpPr>
          <p:spPr>
            <a:xfrm>
              <a:off x="-12926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9"/>
            <p:cNvSpPr/>
            <p:nvPr/>
          </p:nvSpPr>
          <p:spPr>
            <a:xfrm>
              <a:off x="-7105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9"/>
            <p:cNvSpPr/>
            <p:nvPr/>
          </p:nvSpPr>
          <p:spPr>
            <a:xfrm>
              <a:off x="-1284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9"/>
            <p:cNvSpPr/>
            <p:nvPr/>
          </p:nvSpPr>
          <p:spPr>
            <a:xfrm>
              <a:off x="453700" y="43312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9"/>
            <p:cNvSpPr/>
            <p:nvPr/>
          </p:nvSpPr>
          <p:spPr>
            <a:xfrm>
              <a:off x="10358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9"/>
            <p:cNvSpPr/>
            <p:nvPr/>
          </p:nvSpPr>
          <p:spPr>
            <a:xfrm>
              <a:off x="16179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9"/>
            <p:cNvSpPr/>
            <p:nvPr/>
          </p:nvSpPr>
          <p:spPr>
            <a:xfrm>
              <a:off x="4537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453700" y="3196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9"/>
            <p:cNvSpPr/>
            <p:nvPr/>
          </p:nvSpPr>
          <p:spPr>
            <a:xfrm>
              <a:off x="453700" y="4898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16179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1617900" y="4898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9"/>
            <p:cNvSpPr/>
            <p:nvPr/>
          </p:nvSpPr>
          <p:spPr>
            <a:xfrm>
              <a:off x="2183400" y="376397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9"/>
            <p:cNvSpPr/>
            <p:nvPr/>
          </p:nvSpPr>
          <p:spPr>
            <a:xfrm>
              <a:off x="27489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9"/>
            <p:cNvSpPr/>
            <p:nvPr/>
          </p:nvSpPr>
          <p:spPr>
            <a:xfrm>
              <a:off x="453700" y="2629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9"/>
            <p:cNvSpPr/>
            <p:nvPr/>
          </p:nvSpPr>
          <p:spPr>
            <a:xfrm>
              <a:off x="453700" y="20622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9"/>
            <p:cNvSpPr/>
            <p:nvPr/>
          </p:nvSpPr>
          <p:spPr>
            <a:xfrm>
              <a:off x="453700" y="1494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9"/>
            <p:cNvSpPr/>
            <p:nvPr/>
          </p:nvSpPr>
          <p:spPr>
            <a:xfrm>
              <a:off x="453700" y="927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9"/>
            <p:cNvSpPr/>
            <p:nvPr/>
          </p:nvSpPr>
          <p:spPr>
            <a:xfrm>
              <a:off x="1617900" y="3196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9"/>
            <p:cNvSpPr/>
            <p:nvPr/>
          </p:nvSpPr>
          <p:spPr>
            <a:xfrm>
              <a:off x="33144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9"/>
            <p:cNvSpPr/>
            <p:nvPr/>
          </p:nvSpPr>
          <p:spPr>
            <a:xfrm>
              <a:off x="27489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/>
          <p:nvPr/>
        </p:nvSpPr>
        <p:spPr>
          <a:xfrm>
            <a:off x="10575" y="0"/>
            <a:ext cx="9133500" cy="84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" name="Google Shape;202;p30"/>
          <p:cNvGrpSpPr/>
          <p:nvPr/>
        </p:nvGrpSpPr>
        <p:grpSpPr>
          <a:xfrm>
            <a:off x="-1064000" y="2985125"/>
            <a:ext cx="4988000" cy="2650000"/>
            <a:chOff x="-1064000" y="2985125"/>
            <a:chExt cx="4988000" cy="2650000"/>
          </a:xfrm>
        </p:grpSpPr>
        <p:sp>
          <p:nvSpPr>
            <p:cNvPr id="203" name="Google Shape;203;p30"/>
            <p:cNvSpPr/>
            <p:nvPr/>
          </p:nvSpPr>
          <p:spPr>
            <a:xfrm rot="10800000" flipH="1">
              <a:off x="-10640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0"/>
            <p:cNvSpPr/>
            <p:nvPr/>
          </p:nvSpPr>
          <p:spPr>
            <a:xfrm rot="10800000" flipH="1">
              <a:off x="-4819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0"/>
            <p:cNvSpPr/>
            <p:nvPr/>
          </p:nvSpPr>
          <p:spPr>
            <a:xfrm rot="10800000" flipH="1">
              <a:off x="1002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0"/>
            <p:cNvSpPr/>
            <p:nvPr/>
          </p:nvSpPr>
          <p:spPr>
            <a:xfrm rot="10800000" flipH="1">
              <a:off x="682300" y="355237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0"/>
            <p:cNvSpPr/>
            <p:nvPr/>
          </p:nvSpPr>
          <p:spPr>
            <a:xfrm rot="10800000" flipH="1">
              <a:off x="12644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0"/>
            <p:cNvSpPr/>
            <p:nvPr/>
          </p:nvSpPr>
          <p:spPr>
            <a:xfrm rot="10800000" flipH="1">
              <a:off x="18465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0"/>
            <p:cNvSpPr/>
            <p:nvPr/>
          </p:nvSpPr>
          <p:spPr>
            <a:xfrm rot="10800000" flipH="1">
              <a:off x="682300" y="4119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0"/>
            <p:cNvSpPr/>
            <p:nvPr/>
          </p:nvSpPr>
          <p:spPr>
            <a:xfrm rot="10800000" flipH="1">
              <a:off x="682300" y="46868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0"/>
            <p:cNvSpPr/>
            <p:nvPr/>
          </p:nvSpPr>
          <p:spPr>
            <a:xfrm rot="10800000" flipH="1">
              <a:off x="682300" y="29851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0"/>
            <p:cNvSpPr/>
            <p:nvPr/>
          </p:nvSpPr>
          <p:spPr>
            <a:xfrm rot="10800000" flipH="1">
              <a:off x="1846500" y="4119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0"/>
            <p:cNvSpPr/>
            <p:nvPr/>
          </p:nvSpPr>
          <p:spPr>
            <a:xfrm rot="10800000" flipH="1">
              <a:off x="1846500" y="29851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0"/>
            <p:cNvSpPr/>
            <p:nvPr/>
          </p:nvSpPr>
          <p:spPr>
            <a:xfrm rot="10800000" flipH="1">
              <a:off x="2412000" y="41196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0"/>
            <p:cNvSpPr/>
            <p:nvPr/>
          </p:nvSpPr>
          <p:spPr>
            <a:xfrm rot="10800000" flipH="1">
              <a:off x="2977500" y="4119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0"/>
            <p:cNvSpPr/>
            <p:nvPr/>
          </p:nvSpPr>
          <p:spPr>
            <a:xfrm rot="10800000" flipH="1">
              <a:off x="682300" y="52541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0"/>
            <p:cNvSpPr/>
            <p:nvPr/>
          </p:nvSpPr>
          <p:spPr>
            <a:xfrm rot="10800000" flipH="1">
              <a:off x="1846500" y="46868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0"/>
            <p:cNvSpPr/>
            <p:nvPr/>
          </p:nvSpPr>
          <p:spPr>
            <a:xfrm rot="10800000" flipH="1">
              <a:off x="3543000" y="4119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0"/>
            <p:cNvSpPr/>
            <p:nvPr/>
          </p:nvSpPr>
          <p:spPr>
            <a:xfrm rot="10800000" flipH="1">
              <a:off x="2977500" y="35523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exend Deca"/>
              <a:buNone/>
              <a:defRPr sz="35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75" r:id="rId6"/>
    <p:sldLayoutId id="2147483676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>
            <a:spLocks noGrp="1"/>
          </p:cNvSpPr>
          <p:nvPr>
            <p:ph type="ctrTitle"/>
          </p:nvPr>
        </p:nvSpPr>
        <p:spPr>
          <a:xfrm>
            <a:off x="1239000" y="308113"/>
            <a:ext cx="4359000" cy="18045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LOAN MANAGEMENT </a:t>
            </a:r>
            <a:r>
              <a:rPr lang="en" sz="4000" dirty="0">
                <a:solidFill>
                  <a:schemeClr val="dk2"/>
                </a:solidFill>
              </a:rPr>
              <a:t>SYSTEM</a:t>
            </a:r>
            <a:endParaRPr sz="4000" dirty="0">
              <a:solidFill>
                <a:schemeClr val="dk2"/>
              </a:solidFill>
            </a:endParaRPr>
          </a:p>
        </p:txBody>
      </p:sp>
      <p:sp>
        <p:nvSpPr>
          <p:cNvPr id="231" name="Google Shape;231;p34"/>
          <p:cNvSpPr txBox="1">
            <a:spLocks noGrp="1"/>
          </p:cNvSpPr>
          <p:nvPr>
            <p:ph type="subTitle" idx="1"/>
          </p:nvPr>
        </p:nvSpPr>
        <p:spPr>
          <a:xfrm>
            <a:off x="1239000" y="2025100"/>
            <a:ext cx="2846100" cy="7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 Your Loans Approved Faster Than Your Order</a:t>
            </a:r>
          </a:p>
        </p:txBody>
      </p:sp>
      <p:pic>
        <p:nvPicPr>
          <p:cNvPr id="232" name="Google Shape;232;p34"/>
          <p:cNvPicPr preferRelativeResize="0"/>
          <p:nvPr/>
        </p:nvPicPr>
        <p:blipFill rotWithShape="1">
          <a:blip r:embed="rId3">
            <a:alphaModFix/>
          </a:blip>
          <a:srcRect t="31903" b="1407"/>
          <a:stretch/>
        </p:blipFill>
        <p:spPr>
          <a:xfrm>
            <a:off x="4631050" y="2591900"/>
            <a:ext cx="1899600" cy="1899600"/>
          </a:xfrm>
          <a:prstGeom prst="round2Same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 rotWithShape="1">
          <a:blip r:embed="rId4">
            <a:alphaModFix/>
          </a:blip>
          <a:srcRect l="43882" r="-135"/>
          <a:stretch/>
        </p:blipFill>
        <p:spPr>
          <a:xfrm>
            <a:off x="6520125" y="695850"/>
            <a:ext cx="1899600" cy="18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 rotWithShape="1">
          <a:blip r:embed="rId5">
            <a:alphaModFix/>
          </a:blip>
          <a:srcRect l="15354" r="12354" b="4607"/>
          <a:stretch/>
        </p:blipFill>
        <p:spPr>
          <a:xfrm>
            <a:off x="6569408" y="2633092"/>
            <a:ext cx="1822200" cy="1803300"/>
          </a:xfrm>
          <a:prstGeom prst="ellipse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35" name="Google Shape;235;p34"/>
          <p:cNvGrpSpPr/>
          <p:nvPr/>
        </p:nvGrpSpPr>
        <p:grpSpPr>
          <a:xfrm>
            <a:off x="-128400" y="927725"/>
            <a:ext cx="3823800" cy="4351750"/>
            <a:chOff x="-128400" y="927725"/>
            <a:chExt cx="3823800" cy="4351750"/>
          </a:xfrm>
        </p:grpSpPr>
        <p:sp>
          <p:nvSpPr>
            <p:cNvPr id="236" name="Google Shape;236;p34"/>
            <p:cNvSpPr/>
            <p:nvPr/>
          </p:nvSpPr>
          <p:spPr>
            <a:xfrm>
              <a:off x="-1284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4"/>
            <p:cNvSpPr/>
            <p:nvPr/>
          </p:nvSpPr>
          <p:spPr>
            <a:xfrm>
              <a:off x="453700" y="43312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4"/>
            <p:cNvSpPr/>
            <p:nvPr/>
          </p:nvSpPr>
          <p:spPr>
            <a:xfrm>
              <a:off x="10358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4"/>
            <p:cNvSpPr/>
            <p:nvPr/>
          </p:nvSpPr>
          <p:spPr>
            <a:xfrm>
              <a:off x="16179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4"/>
            <p:cNvSpPr/>
            <p:nvPr/>
          </p:nvSpPr>
          <p:spPr>
            <a:xfrm>
              <a:off x="4537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4"/>
            <p:cNvSpPr/>
            <p:nvPr/>
          </p:nvSpPr>
          <p:spPr>
            <a:xfrm>
              <a:off x="453700" y="3196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4"/>
            <p:cNvSpPr/>
            <p:nvPr/>
          </p:nvSpPr>
          <p:spPr>
            <a:xfrm>
              <a:off x="453700" y="4898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16179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1617900" y="4898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2183400" y="376397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27489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4"/>
            <p:cNvSpPr/>
            <p:nvPr/>
          </p:nvSpPr>
          <p:spPr>
            <a:xfrm>
              <a:off x="453700" y="2629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4"/>
            <p:cNvSpPr/>
            <p:nvPr/>
          </p:nvSpPr>
          <p:spPr>
            <a:xfrm>
              <a:off x="453700" y="20622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4"/>
            <p:cNvSpPr/>
            <p:nvPr/>
          </p:nvSpPr>
          <p:spPr>
            <a:xfrm>
              <a:off x="453700" y="1494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4"/>
            <p:cNvSpPr/>
            <p:nvPr/>
          </p:nvSpPr>
          <p:spPr>
            <a:xfrm>
              <a:off x="453700" y="927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1617900" y="3196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33144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27489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69;p39">
            <a:extLst>
              <a:ext uri="{FF2B5EF4-FFF2-40B4-BE49-F238E27FC236}">
                <a16:creationId xmlns:a16="http://schemas.microsoft.com/office/drawing/2014/main" id="{D53DF37E-20EC-55AA-563D-65CB330C01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9661" y="1008651"/>
            <a:ext cx="8705374" cy="4030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Access to a wide range of loan products : The lender would provide with various loan options such as personal loans or business loans giving students the flexibility to select the loan product that meets their specific needs. </a:t>
            </a: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Better repayment options : Lenders could provide students with flexible repayment options such as extended loan terms and the choice to make additional / extra payments.</a:t>
            </a:r>
          </a:p>
          <a:p>
            <a:pPr marL="139700" indent="0" algn="l">
              <a:buNone/>
            </a:pPr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Financial consultation : Application is capable of providing student with financial advice and guidance, which assists them in making well-informed decisions regarding borrowing and managing their expenditure.</a:t>
            </a: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Technical advancements : As we know that the banking industry is shifting towards digital platforms and processes as per the demand of the people for a more streamlined and convenient loan application and approval process. </a:t>
            </a: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Warnings and Monitoring system : Using early warning systems to detect issues with loans in their portfolio such as missed payments or a decrease in credit score, enabling them to take pre-emptive action to reduce risks and prevent loan defaults. </a:t>
            </a:r>
          </a:p>
        </p:txBody>
      </p:sp>
    </p:spTree>
    <p:extLst>
      <p:ext uri="{BB962C8B-B14F-4D97-AF65-F5344CB8AC3E}">
        <p14:creationId xmlns:p14="http://schemas.microsoft.com/office/powerpoint/2010/main" val="3613007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8"/>
          <p:cNvSpPr/>
          <p:nvPr/>
        </p:nvSpPr>
        <p:spPr>
          <a:xfrm>
            <a:off x="1192421" y="822050"/>
            <a:ext cx="1716600" cy="171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8"/>
          <p:cNvSpPr txBox="1">
            <a:spLocks noGrp="1"/>
          </p:cNvSpPr>
          <p:nvPr>
            <p:ph type="title" idx="2"/>
          </p:nvPr>
        </p:nvSpPr>
        <p:spPr>
          <a:xfrm>
            <a:off x="1360608" y="1259450"/>
            <a:ext cx="3080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346" name="Google Shape;346;p38"/>
          <p:cNvSpPr txBox="1">
            <a:spLocks noGrp="1"/>
          </p:cNvSpPr>
          <p:nvPr>
            <p:ph type="title"/>
          </p:nvPr>
        </p:nvSpPr>
        <p:spPr>
          <a:xfrm>
            <a:off x="431688" y="2639425"/>
            <a:ext cx="4170840" cy="113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SYSTEM CAPABILITIES</a:t>
            </a:r>
            <a:endParaRPr dirty="0"/>
          </a:p>
        </p:txBody>
      </p:sp>
      <p:pic>
        <p:nvPicPr>
          <p:cNvPr id="347" name="Google Shape;347;p38"/>
          <p:cNvPicPr preferRelativeResize="0"/>
          <p:nvPr/>
        </p:nvPicPr>
        <p:blipFill rotWithShape="1">
          <a:blip r:embed="rId3">
            <a:alphaModFix/>
          </a:blip>
          <a:srcRect l="1998" r="30264" b="24202"/>
          <a:stretch/>
        </p:blipFill>
        <p:spPr>
          <a:xfrm>
            <a:off x="6520775" y="549283"/>
            <a:ext cx="1899600" cy="2169000"/>
          </a:xfrm>
          <a:prstGeom prst="round2Same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pic>
        <p:nvPicPr>
          <p:cNvPr id="348" name="Google Shape;348;p38"/>
          <p:cNvPicPr preferRelativeResize="0"/>
          <p:nvPr/>
        </p:nvPicPr>
        <p:blipFill rotWithShape="1">
          <a:blip r:embed="rId4">
            <a:alphaModFix/>
          </a:blip>
          <a:srcRect t="22353" b="4332"/>
          <a:stretch/>
        </p:blipFill>
        <p:spPr>
          <a:xfrm>
            <a:off x="4640233" y="546808"/>
            <a:ext cx="1899600" cy="2169000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</p:pic>
      <p:pic>
        <p:nvPicPr>
          <p:cNvPr id="349" name="Google Shape;349;p38"/>
          <p:cNvPicPr preferRelativeResize="0"/>
          <p:nvPr/>
        </p:nvPicPr>
        <p:blipFill rotWithShape="1">
          <a:blip r:embed="rId5">
            <a:alphaModFix/>
          </a:blip>
          <a:srcRect l="16675" r="16675"/>
          <a:stretch/>
        </p:blipFill>
        <p:spPr>
          <a:xfrm>
            <a:off x="4640225" y="2707675"/>
            <a:ext cx="1899600" cy="18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8"/>
          <p:cNvSpPr/>
          <p:nvPr/>
        </p:nvSpPr>
        <p:spPr>
          <a:xfrm flipH="1">
            <a:off x="8630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8"/>
          <p:cNvSpPr/>
          <p:nvPr/>
        </p:nvSpPr>
        <p:spPr>
          <a:xfrm flipH="1">
            <a:off x="8630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8"/>
          <p:cNvSpPr/>
          <p:nvPr/>
        </p:nvSpPr>
        <p:spPr>
          <a:xfrm flipH="1">
            <a:off x="8630075" y="49074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8"/>
          <p:cNvSpPr/>
          <p:nvPr/>
        </p:nvSpPr>
        <p:spPr>
          <a:xfrm flipH="1">
            <a:off x="8064575" y="3772900"/>
            <a:ext cx="381000" cy="381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8"/>
          <p:cNvSpPr/>
          <p:nvPr/>
        </p:nvSpPr>
        <p:spPr>
          <a:xfrm flipH="1">
            <a:off x="7499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8"/>
          <p:cNvSpPr/>
          <p:nvPr/>
        </p:nvSpPr>
        <p:spPr>
          <a:xfrm flipH="1">
            <a:off x="8630075" y="3171625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8"/>
          <p:cNvSpPr/>
          <p:nvPr/>
        </p:nvSpPr>
        <p:spPr>
          <a:xfrm flipH="1">
            <a:off x="69335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8"/>
          <p:cNvSpPr/>
          <p:nvPr/>
        </p:nvSpPr>
        <p:spPr>
          <a:xfrm flipH="1">
            <a:off x="7499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38"/>
          <p:cNvGrpSpPr/>
          <p:nvPr/>
        </p:nvGrpSpPr>
        <p:grpSpPr>
          <a:xfrm>
            <a:off x="332929" y="-723100"/>
            <a:ext cx="381000" cy="2650000"/>
            <a:chOff x="546713" y="-723100"/>
            <a:chExt cx="381000" cy="2650000"/>
          </a:xfrm>
        </p:grpSpPr>
        <p:sp>
          <p:nvSpPr>
            <p:cNvPr id="359" name="Google Shape;359;p38"/>
            <p:cNvSpPr/>
            <p:nvPr/>
          </p:nvSpPr>
          <p:spPr>
            <a:xfrm rot="10800000" flipH="1">
              <a:off x="546713" y="-7231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 rot="10800000" flipH="1">
              <a:off x="546713" y="-1558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 rot="10800000" flipH="1">
              <a:off x="546713" y="4114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 rot="10800000" flipH="1">
              <a:off x="546713" y="9786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 rot="10800000" flipH="1">
              <a:off x="546713" y="15459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89439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69;p39">
            <a:extLst>
              <a:ext uri="{FF2B5EF4-FFF2-40B4-BE49-F238E27FC236}">
                <a16:creationId xmlns:a16="http://schemas.microsoft.com/office/drawing/2014/main" id="{598D0C04-1948-200B-F213-C6FFE2872D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8200" y="1157739"/>
            <a:ext cx="8296688" cy="32949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Facilitating the loan processing procedure for students who wish to further their education overseas, thereby easing the loan process for this specific demographic.</a:t>
            </a:r>
          </a:p>
          <a:p>
            <a:pPr marL="139700" indent="0" algn="l">
              <a:buNone/>
            </a:pPr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Simplifying the loan application procedure by enabling students to apply for loans online.</a:t>
            </a:r>
          </a:p>
          <a:p>
            <a:pPr marL="139700" indent="0" algn="l">
              <a:buNone/>
            </a:pPr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Employing data analytics to evaluate loan applicants' profiles and recommending the amount of loan to be granted, considering various variables such as creditworthiness, income stream, and academic history.</a:t>
            </a:r>
          </a:p>
          <a:p>
            <a:pPr marL="139700" indent="0" algn="l">
              <a:buNone/>
            </a:pPr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Linking students to investors interested in providing loans, resulting in a streamlined and efficient process.</a:t>
            </a:r>
          </a:p>
          <a:p>
            <a:pPr marL="139700" lvl="0" indent="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166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8"/>
          <p:cNvSpPr/>
          <p:nvPr/>
        </p:nvSpPr>
        <p:spPr>
          <a:xfrm>
            <a:off x="1192421" y="822050"/>
            <a:ext cx="1716600" cy="171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8"/>
          <p:cNvSpPr txBox="1">
            <a:spLocks noGrp="1"/>
          </p:cNvSpPr>
          <p:nvPr>
            <p:ph type="title" idx="2"/>
          </p:nvPr>
        </p:nvSpPr>
        <p:spPr>
          <a:xfrm>
            <a:off x="1360608" y="1259450"/>
            <a:ext cx="3080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346" name="Google Shape;346;p38"/>
          <p:cNvSpPr txBox="1">
            <a:spLocks noGrp="1"/>
          </p:cNvSpPr>
          <p:nvPr>
            <p:ph type="title"/>
          </p:nvPr>
        </p:nvSpPr>
        <p:spPr>
          <a:xfrm>
            <a:off x="332928" y="2101250"/>
            <a:ext cx="4170840" cy="113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ASSUMPTIONS</a:t>
            </a:r>
            <a:endParaRPr dirty="0"/>
          </a:p>
        </p:txBody>
      </p:sp>
      <p:pic>
        <p:nvPicPr>
          <p:cNvPr id="347" name="Google Shape;347;p38"/>
          <p:cNvPicPr preferRelativeResize="0"/>
          <p:nvPr/>
        </p:nvPicPr>
        <p:blipFill rotWithShape="1">
          <a:blip r:embed="rId3">
            <a:alphaModFix/>
          </a:blip>
          <a:srcRect l="1998" r="30264" b="24202"/>
          <a:stretch/>
        </p:blipFill>
        <p:spPr>
          <a:xfrm>
            <a:off x="6520775" y="549283"/>
            <a:ext cx="1899600" cy="2169000"/>
          </a:xfrm>
          <a:prstGeom prst="round2Same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pic>
        <p:nvPicPr>
          <p:cNvPr id="348" name="Google Shape;348;p38"/>
          <p:cNvPicPr preferRelativeResize="0"/>
          <p:nvPr/>
        </p:nvPicPr>
        <p:blipFill rotWithShape="1">
          <a:blip r:embed="rId4">
            <a:alphaModFix/>
          </a:blip>
          <a:srcRect t="22353" b="4332"/>
          <a:stretch/>
        </p:blipFill>
        <p:spPr>
          <a:xfrm>
            <a:off x="4640233" y="546808"/>
            <a:ext cx="1899600" cy="2169000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</p:pic>
      <p:pic>
        <p:nvPicPr>
          <p:cNvPr id="349" name="Google Shape;349;p38"/>
          <p:cNvPicPr preferRelativeResize="0"/>
          <p:nvPr/>
        </p:nvPicPr>
        <p:blipFill rotWithShape="1">
          <a:blip r:embed="rId5">
            <a:alphaModFix/>
          </a:blip>
          <a:srcRect l="16675" r="16675"/>
          <a:stretch/>
        </p:blipFill>
        <p:spPr>
          <a:xfrm>
            <a:off x="4640225" y="2707675"/>
            <a:ext cx="1899600" cy="18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8"/>
          <p:cNvSpPr/>
          <p:nvPr/>
        </p:nvSpPr>
        <p:spPr>
          <a:xfrm flipH="1">
            <a:off x="8630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8"/>
          <p:cNvSpPr/>
          <p:nvPr/>
        </p:nvSpPr>
        <p:spPr>
          <a:xfrm flipH="1">
            <a:off x="8630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8"/>
          <p:cNvSpPr/>
          <p:nvPr/>
        </p:nvSpPr>
        <p:spPr>
          <a:xfrm flipH="1">
            <a:off x="8630075" y="49074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8"/>
          <p:cNvSpPr/>
          <p:nvPr/>
        </p:nvSpPr>
        <p:spPr>
          <a:xfrm flipH="1">
            <a:off x="8064575" y="3772900"/>
            <a:ext cx="381000" cy="381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8"/>
          <p:cNvSpPr/>
          <p:nvPr/>
        </p:nvSpPr>
        <p:spPr>
          <a:xfrm flipH="1">
            <a:off x="7499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8"/>
          <p:cNvSpPr/>
          <p:nvPr/>
        </p:nvSpPr>
        <p:spPr>
          <a:xfrm flipH="1">
            <a:off x="8630075" y="3171625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8"/>
          <p:cNvSpPr/>
          <p:nvPr/>
        </p:nvSpPr>
        <p:spPr>
          <a:xfrm flipH="1">
            <a:off x="69335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8"/>
          <p:cNvSpPr/>
          <p:nvPr/>
        </p:nvSpPr>
        <p:spPr>
          <a:xfrm flipH="1">
            <a:off x="7499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38"/>
          <p:cNvGrpSpPr/>
          <p:nvPr/>
        </p:nvGrpSpPr>
        <p:grpSpPr>
          <a:xfrm>
            <a:off x="332929" y="-723100"/>
            <a:ext cx="381000" cy="2650000"/>
            <a:chOff x="546713" y="-723100"/>
            <a:chExt cx="381000" cy="2650000"/>
          </a:xfrm>
        </p:grpSpPr>
        <p:sp>
          <p:nvSpPr>
            <p:cNvPr id="359" name="Google Shape;359;p38"/>
            <p:cNvSpPr/>
            <p:nvPr/>
          </p:nvSpPr>
          <p:spPr>
            <a:xfrm rot="10800000" flipH="1">
              <a:off x="546713" y="-7231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 rot="10800000" flipH="1">
              <a:off x="546713" y="-1558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 rot="10800000" flipH="1">
              <a:off x="546713" y="4114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 rot="10800000" flipH="1">
              <a:off x="546713" y="9786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 rot="10800000" flipH="1">
              <a:off x="546713" y="15459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90104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69;p39">
            <a:extLst>
              <a:ext uri="{FF2B5EF4-FFF2-40B4-BE49-F238E27FC236}">
                <a16:creationId xmlns:a16="http://schemas.microsoft.com/office/drawing/2014/main" id="{598D0C04-1948-200B-F213-C6FFE2872D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8200" y="1157739"/>
            <a:ext cx="8296688" cy="37223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The borrower has a valid reason for needing the loan, and he or she intends to utilize the money to cover educational costs including tuition, housing, books, and other associated costs.</a:t>
            </a:r>
          </a:p>
          <a:p>
            <a:pPr marL="139700" indent="0" algn="l">
              <a:buNone/>
            </a:pPr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Based on their academic performance, credit history, and other indicators, the borrower has the capacity and willingness to repay the loan in a timely manner.</a:t>
            </a:r>
          </a:p>
          <a:p>
            <a:pPr marL="139700" indent="0" algn="l">
              <a:buNone/>
            </a:pPr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The loan will help the borrower achieve their long-term educational and professional goals because they have a well-defined academic plan.</a:t>
            </a:r>
          </a:p>
          <a:p>
            <a:pPr marL="139700" lvl="0" indent="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69;p39">
            <a:extLst>
              <a:ext uri="{FF2B5EF4-FFF2-40B4-BE49-F238E27FC236}">
                <a16:creationId xmlns:a16="http://schemas.microsoft.com/office/drawing/2014/main" id="{598D0C04-1948-200B-F213-C6FFE2872D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8200" y="1157739"/>
            <a:ext cx="8296688" cy="37223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lang="en-US" dirty="0">
              <a:solidFill>
                <a:schemeClr val="lt1"/>
              </a:solidFill>
            </a:endParaRPr>
          </a:p>
          <a:p>
            <a:pPr marL="13970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lang="en-US" dirty="0"/>
          </a:p>
          <a:p>
            <a:pPr marL="13970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lang="en-US" dirty="0">
              <a:solidFill>
                <a:schemeClr val="lt1"/>
              </a:solidFill>
            </a:endParaRPr>
          </a:p>
          <a:p>
            <a:pPr marL="13970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lang="en-US" dirty="0"/>
          </a:p>
          <a:p>
            <a:pPr marL="13970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US" sz="2800" dirty="0">
                <a:solidFill>
                  <a:schemeClr val="lt1"/>
                </a:solidFill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2588348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6"/>
          <p:cNvSpPr/>
          <p:nvPr/>
        </p:nvSpPr>
        <p:spPr>
          <a:xfrm>
            <a:off x="3525450" y="1245325"/>
            <a:ext cx="667800" cy="6678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6"/>
          <p:cNvSpPr/>
          <p:nvPr/>
        </p:nvSpPr>
        <p:spPr>
          <a:xfrm>
            <a:off x="6163100" y="1245325"/>
            <a:ext cx="667800" cy="6678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36"/>
          <p:cNvSpPr/>
          <p:nvPr/>
        </p:nvSpPr>
        <p:spPr>
          <a:xfrm>
            <a:off x="773050" y="3043525"/>
            <a:ext cx="667800" cy="6678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6"/>
          <p:cNvSpPr/>
          <p:nvPr/>
        </p:nvSpPr>
        <p:spPr>
          <a:xfrm>
            <a:off x="3525450" y="3043525"/>
            <a:ext cx="667800" cy="6678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6"/>
          <p:cNvSpPr/>
          <p:nvPr/>
        </p:nvSpPr>
        <p:spPr>
          <a:xfrm>
            <a:off x="6163100" y="3043525"/>
            <a:ext cx="667800" cy="6678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6"/>
          <p:cNvSpPr/>
          <p:nvPr/>
        </p:nvSpPr>
        <p:spPr>
          <a:xfrm>
            <a:off x="773050" y="1245325"/>
            <a:ext cx="667800" cy="6678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6"/>
          <p:cNvSpPr txBox="1">
            <a:spLocks noGrp="1"/>
          </p:cNvSpPr>
          <p:nvPr>
            <p:ph type="subTitle" idx="16"/>
          </p:nvPr>
        </p:nvSpPr>
        <p:spPr>
          <a:xfrm>
            <a:off x="625648" y="2153348"/>
            <a:ext cx="2331600" cy="5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89" name="Google Shape;289;p36"/>
          <p:cNvSpPr txBox="1">
            <a:spLocks noGrp="1"/>
          </p:cNvSpPr>
          <p:nvPr>
            <p:ph type="title"/>
          </p:nvPr>
        </p:nvSpPr>
        <p:spPr>
          <a:xfrm>
            <a:off x="762475" y="1314250"/>
            <a:ext cx="66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01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91" name="Google Shape;291;p36"/>
          <p:cNvSpPr txBox="1">
            <a:spLocks noGrp="1"/>
          </p:cNvSpPr>
          <p:nvPr>
            <p:ph type="title" idx="2"/>
          </p:nvPr>
        </p:nvSpPr>
        <p:spPr>
          <a:xfrm>
            <a:off x="3573008" y="1314250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93" name="Google Shape;293;p36"/>
          <p:cNvSpPr txBox="1">
            <a:spLocks noGrp="1"/>
          </p:cNvSpPr>
          <p:nvPr>
            <p:ph type="title" idx="4"/>
          </p:nvPr>
        </p:nvSpPr>
        <p:spPr>
          <a:xfrm>
            <a:off x="6210642" y="1314250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03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94" name="Google Shape;294;p36"/>
          <p:cNvSpPr txBox="1">
            <a:spLocks noGrp="1"/>
          </p:cNvSpPr>
          <p:nvPr>
            <p:ph type="subTitle" idx="5"/>
          </p:nvPr>
        </p:nvSpPr>
        <p:spPr>
          <a:xfrm>
            <a:off x="6087600" y="2312574"/>
            <a:ext cx="2331600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95" name="Google Shape;295;p36"/>
          <p:cNvSpPr txBox="1">
            <a:spLocks noGrp="1"/>
          </p:cNvSpPr>
          <p:nvPr>
            <p:ph type="title" idx="6"/>
          </p:nvPr>
        </p:nvSpPr>
        <p:spPr>
          <a:xfrm>
            <a:off x="762483" y="3106232"/>
            <a:ext cx="66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04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96" name="Google Shape;296;p36"/>
          <p:cNvSpPr txBox="1">
            <a:spLocks noGrp="1"/>
          </p:cNvSpPr>
          <p:nvPr>
            <p:ph type="subTitle" idx="7"/>
          </p:nvPr>
        </p:nvSpPr>
        <p:spPr>
          <a:xfrm>
            <a:off x="720000" y="4118143"/>
            <a:ext cx="2331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97" name="Google Shape;297;p36"/>
          <p:cNvSpPr txBox="1">
            <a:spLocks noGrp="1"/>
          </p:cNvSpPr>
          <p:nvPr>
            <p:ph type="title" idx="8"/>
          </p:nvPr>
        </p:nvSpPr>
        <p:spPr>
          <a:xfrm>
            <a:off x="3572996" y="3112473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05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98" name="Google Shape;298;p36"/>
          <p:cNvSpPr txBox="1">
            <a:spLocks noGrp="1"/>
          </p:cNvSpPr>
          <p:nvPr>
            <p:ph type="subTitle" idx="9"/>
          </p:nvPr>
        </p:nvSpPr>
        <p:spPr>
          <a:xfrm>
            <a:off x="3403800" y="4118143"/>
            <a:ext cx="2331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99" name="Google Shape;299;p36"/>
          <p:cNvSpPr txBox="1">
            <a:spLocks noGrp="1"/>
          </p:cNvSpPr>
          <p:nvPr>
            <p:ph type="title" idx="13"/>
          </p:nvPr>
        </p:nvSpPr>
        <p:spPr>
          <a:xfrm>
            <a:off x="6203917" y="3112473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06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00" name="Google Shape;300;p36"/>
          <p:cNvSpPr txBox="1">
            <a:spLocks noGrp="1"/>
          </p:cNvSpPr>
          <p:nvPr>
            <p:ph type="subTitle" idx="14"/>
          </p:nvPr>
        </p:nvSpPr>
        <p:spPr>
          <a:xfrm>
            <a:off x="6087600" y="4118140"/>
            <a:ext cx="2331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01" name="Google Shape;301;p36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>
                <a:solidFill>
                  <a:schemeClr val="dk2"/>
                </a:solidFill>
              </a:rPr>
              <a:t>CONTENTS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02" name="Google Shape;302;p36"/>
          <p:cNvSpPr txBox="1">
            <a:spLocks noGrp="1"/>
          </p:cNvSpPr>
          <p:nvPr>
            <p:ph type="subTitle" idx="17"/>
          </p:nvPr>
        </p:nvSpPr>
        <p:spPr>
          <a:xfrm>
            <a:off x="3403802" y="1907767"/>
            <a:ext cx="2331600" cy="5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303" name="Google Shape;303;p36"/>
          <p:cNvSpPr txBox="1">
            <a:spLocks noGrp="1"/>
          </p:cNvSpPr>
          <p:nvPr>
            <p:ph type="subTitle" idx="18"/>
          </p:nvPr>
        </p:nvSpPr>
        <p:spPr>
          <a:xfrm>
            <a:off x="6092499" y="1907767"/>
            <a:ext cx="2331600" cy="5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304" name="Google Shape;304;p36"/>
          <p:cNvSpPr txBox="1">
            <a:spLocks noGrp="1"/>
          </p:cNvSpPr>
          <p:nvPr>
            <p:ph type="subTitle" idx="19"/>
          </p:nvPr>
        </p:nvSpPr>
        <p:spPr>
          <a:xfrm>
            <a:off x="715100" y="3718245"/>
            <a:ext cx="2331600" cy="58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305" name="Google Shape;305;p36"/>
          <p:cNvSpPr txBox="1">
            <a:spLocks noGrp="1"/>
          </p:cNvSpPr>
          <p:nvPr>
            <p:ph type="subTitle" idx="20"/>
          </p:nvPr>
        </p:nvSpPr>
        <p:spPr>
          <a:xfrm>
            <a:off x="3403805" y="3718245"/>
            <a:ext cx="2331600" cy="58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STAGES</a:t>
            </a:r>
            <a:endParaRPr/>
          </a:p>
        </p:txBody>
      </p:sp>
      <p:sp>
        <p:nvSpPr>
          <p:cNvPr id="306" name="Google Shape;306;p36"/>
          <p:cNvSpPr txBox="1">
            <a:spLocks noGrp="1"/>
          </p:cNvSpPr>
          <p:nvPr>
            <p:ph type="subTitle" idx="21"/>
          </p:nvPr>
        </p:nvSpPr>
        <p:spPr>
          <a:xfrm>
            <a:off x="6092499" y="3718242"/>
            <a:ext cx="2331600" cy="58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grpSp>
        <p:nvGrpSpPr>
          <p:cNvPr id="307" name="Google Shape;307;p36"/>
          <p:cNvGrpSpPr/>
          <p:nvPr/>
        </p:nvGrpSpPr>
        <p:grpSpPr>
          <a:xfrm>
            <a:off x="6713050" y="-153850"/>
            <a:ext cx="2659600" cy="2199475"/>
            <a:chOff x="6713050" y="-153850"/>
            <a:chExt cx="2659600" cy="2199475"/>
          </a:xfrm>
        </p:grpSpPr>
        <p:sp>
          <p:nvSpPr>
            <p:cNvPr id="308" name="Google Shape;308;p36"/>
            <p:cNvSpPr/>
            <p:nvPr/>
          </p:nvSpPr>
          <p:spPr>
            <a:xfrm rot="10800000">
              <a:off x="89916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 rot="10800000">
              <a:off x="8409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 rot="10800000">
              <a:off x="8409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 rot="10800000">
              <a:off x="7844050" y="413400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 rot="10800000">
              <a:off x="7278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 rot="10800000">
              <a:off x="8409550" y="10146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 rot="10800000">
              <a:off x="67130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 rot="10800000">
              <a:off x="7278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 rot="10800000">
              <a:off x="8409550" y="1664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 rot="10800000">
              <a:off x="7844050" y="10301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8"/>
          <p:cNvSpPr/>
          <p:nvPr/>
        </p:nvSpPr>
        <p:spPr>
          <a:xfrm>
            <a:off x="1192421" y="822050"/>
            <a:ext cx="1716600" cy="171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8"/>
          <p:cNvSpPr txBox="1">
            <a:spLocks noGrp="1"/>
          </p:cNvSpPr>
          <p:nvPr>
            <p:ph type="title" idx="2"/>
          </p:nvPr>
        </p:nvSpPr>
        <p:spPr>
          <a:xfrm>
            <a:off x="1360608" y="1259450"/>
            <a:ext cx="3080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6" name="Google Shape;346;p38"/>
          <p:cNvSpPr txBox="1">
            <a:spLocks noGrp="1"/>
          </p:cNvSpPr>
          <p:nvPr>
            <p:ph type="title"/>
          </p:nvPr>
        </p:nvSpPr>
        <p:spPr>
          <a:xfrm>
            <a:off x="1192433" y="2639425"/>
            <a:ext cx="3248700" cy="12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STATEMNT</a:t>
            </a:r>
            <a:endParaRPr dirty="0"/>
          </a:p>
        </p:txBody>
      </p:sp>
      <p:pic>
        <p:nvPicPr>
          <p:cNvPr id="347" name="Google Shape;347;p38"/>
          <p:cNvPicPr preferRelativeResize="0"/>
          <p:nvPr/>
        </p:nvPicPr>
        <p:blipFill rotWithShape="1">
          <a:blip r:embed="rId3">
            <a:alphaModFix/>
          </a:blip>
          <a:srcRect l="1998" r="30264" b="24202"/>
          <a:stretch/>
        </p:blipFill>
        <p:spPr>
          <a:xfrm>
            <a:off x="6520775" y="549283"/>
            <a:ext cx="1899600" cy="2169000"/>
          </a:xfrm>
          <a:prstGeom prst="round2Same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pic>
        <p:nvPicPr>
          <p:cNvPr id="348" name="Google Shape;348;p38"/>
          <p:cNvPicPr preferRelativeResize="0"/>
          <p:nvPr/>
        </p:nvPicPr>
        <p:blipFill rotWithShape="1">
          <a:blip r:embed="rId4">
            <a:alphaModFix/>
          </a:blip>
          <a:srcRect t="22353" b="4332"/>
          <a:stretch/>
        </p:blipFill>
        <p:spPr>
          <a:xfrm>
            <a:off x="4640233" y="546808"/>
            <a:ext cx="1899600" cy="2169000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</p:pic>
      <p:pic>
        <p:nvPicPr>
          <p:cNvPr id="349" name="Google Shape;349;p38"/>
          <p:cNvPicPr preferRelativeResize="0"/>
          <p:nvPr/>
        </p:nvPicPr>
        <p:blipFill rotWithShape="1">
          <a:blip r:embed="rId5">
            <a:alphaModFix/>
          </a:blip>
          <a:srcRect l="16675" r="16675"/>
          <a:stretch/>
        </p:blipFill>
        <p:spPr>
          <a:xfrm>
            <a:off x="4640225" y="2707675"/>
            <a:ext cx="1899600" cy="18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8"/>
          <p:cNvSpPr/>
          <p:nvPr/>
        </p:nvSpPr>
        <p:spPr>
          <a:xfrm flipH="1">
            <a:off x="8630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8"/>
          <p:cNvSpPr/>
          <p:nvPr/>
        </p:nvSpPr>
        <p:spPr>
          <a:xfrm flipH="1">
            <a:off x="8630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8"/>
          <p:cNvSpPr/>
          <p:nvPr/>
        </p:nvSpPr>
        <p:spPr>
          <a:xfrm flipH="1">
            <a:off x="8630075" y="49074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8"/>
          <p:cNvSpPr/>
          <p:nvPr/>
        </p:nvSpPr>
        <p:spPr>
          <a:xfrm flipH="1">
            <a:off x="8064575" y="3772900"/>
            <a:ext cx="381000" cy="381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8"/>
          <p:cNvSpPr/>
          <p:nvPr/>
        </p:nvSpPr>
        <p:spPr>
          <a:xfrm flipH="1">
            <a:off x="7499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8"/>
          <p:cNvSpPr/>
          <p:nvPr/>
        </p:nvSpPr>
        <p:spPr>
          <a:xfrm flipH="1">
            <a:off x="8630075" y="3171625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8"/>
          <p:cNvSpPr/>
          <p:nvPr/>
        </p:nvSpPr>
        <p:spPr>
          <a:xfrm flipH="1">
            <a:off x="69335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8"/>
          <p:cNvSpPr/>
          <p:nvPr/>
        </p:nvSpPr>
        <p:spPr>
          <a:xfrm flipH="1">
            <a:off x="7499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38"/>
          <p:cNvGrpSpPr/>
          <p:nvPr/>
        </p:nvGrpSpPr>
        <p:grpSpPr>
          <a:xfrm>
            <a:off x="332929" y="-723100"/>
            <a:ext cx="381000" cy="2650000"/>
            <a:chOff x="546713" y="-723100"/>
            <a:chExt cx="381000" cy="2650000"/>
          </a:xfrm>
        </p:grpSpPr>
        <p:sp>
          <p:nvSpPr>
            <p:cNvPr id="359" name="Google Shape;359;p38"/>
            <p:cNvSpPr/>
            <p:nvPr/>
          </p:nvSpPr>
          <p:spPr>
            <a:xfrm rot="10800000" flipH="1">
              <a:off x="546713" y="-7231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 rot="10800000" flipH="1">
              <a:off x="546713" y="-1558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 rot="10800000" flipH="1">
              <a:off x="546713" y="4114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 rot="10800000" flipH="1">
              <a:off x="546713" y="9786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 rot="10800000" flipH="1">
              <a:off x="546713" y="15459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9"/>
          <p:cNvSpPr txBox="1">
            <a:spLocks noGrp="1"/>
          </p:cNvSpPr>
          <p:nvPr>
            <p:ph type="body" idx="1"/>
          </p:nvPr>
        </p:nvSpPr>
        <p:spPr>
          <a:xfrm>
            <a:off x="4384353" y="1167509"/>
            <a:ext cx="4063800" cy="36831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A loan processing platform can speed up and simplify the loan application and approval process for both lenders and borrowers. 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The portal will serve as a link between students and investors interested in lending money to students. 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The application will primarily focus on the loan processing procedure for students who wish to further their education overseas. </a:t>
            </a:r>
            <a:r>
              <a:rPr lang="en" dirty="0">
                <a:solidFill>
                  <a:schemeClr val="lt1"/>
                </a:solidFill>
              </a:rPr>
              <a:t>And the most important thing: the audience won’t miss the point of your amazing presentation ever again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370" name="Google Shape;370;p39"/>
          <p:cNvGrpSpPr/>
          <p:nvPr/>
        </p:nvGrpSpPr>
        <p:grpSpPr>
          <a:xfrm>
            <a:off x="-163750" y="-186200"/>
            <a:ext cx="4428833" cy="4340108"/>
            <a:chOff x="-163750" y="-186200"/>
            <a:chExt cx="4428833" cy="4340108"/>
          </a:xfrm>
        </p:grpSpPr>
        <p:sp>
          <p:nvSpPr>
            <p:cNvPr id="371" name="Google Shape;371;p39"/>
            <p:cNvSpPr/>
            <p:nvPr/>
          </p:nvSpPr>
          <p:spPr>
            <a:xfrm rot="10800000">
              <a:off x="3884083" y="369408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 rot="10800000">
              <a:off x="3301983" y="369408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 rot="10800000">
              <a:off x="2719883" y="369408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 rot="10800000">
              <a:off x="2137783" y="369408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 rot="10800000">
              <a:off x="1555683" y="369408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 rot="10800000">
              <a:off x="973583" y="369408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 rot="10800000">
              <a:off x="973583" y="207115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 rot="10800000">
              <a:off x="973583" y="263840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 rot="10800000">
              <a:off x="973583" y="93665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 rot="10800000">
              <a:off x="408083" y="936658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 rot="10800000">
              <a:off x="-157417" y="93665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 rot="10800000">
              <a:off x="973583" y="320565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 rot="10800000">
              <a:off x="973583" y="3772908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 rot="10800000">
              <a:off x="973583" y="153793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 rot="10800000">
              <a:off x="-157417" y="369408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 rot="10800000">
              <a:off x="-157417" y="150390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 rot="10800000">
              <a:off x="408083" y="263840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8" name="Google Shape;388;p39"/>
            <p:cNvGrpSpPr/>
            <p:nvPr/>
          </p:nvGrpSpPr>
          <p:grpSpPr>
            <a:xfrm>
              <a:off x="-163750" y="-186200"/>
              <a:ext cx="1512000" cy="381000"/>
              <a:chOff x="-157417" y="132342"/>
              <a:chExt cx="1512000" cy="381000"/>
            </a:xfrm>
          </p:grpSpPr>
          <p:sp>
            <p:nvSpPr>
              <p:cNvPr id="389" name="Google Shape;389;p39"/>
              <p:cNvSpPr/>
              <p:nvPr/>
            </p:nvSpPr>
            <p:spPr>
              <a:xfrm rot="10800000">
                <a:off x="-157417" y="132342"/>
                <a:ext cx="381000" cy="381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9"/>
              <p:cNvSpPr/>
              <p:nvPr/>
            </p:nvSpPr>
            <p:spPr>
              <a:xfrm rot="10800000">
                <a:off x="973583" y="132342"/>
                <a:ext cx="381000" cy="381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91" name="Google Shape;391;p39"/>
          <p:cNvPicPr preferRelativeResize="0"/>
          <p:nvPr/>
        </p:nvPicPr>
        <p:blipFill rotWithShape="1">
          <a:blip r:embed="rId3">
            <a:alphaModFix/>
          </a:blip>
          <a:srcRect l="14693" t="11629" r="26319"/>
          <a:stretch/>
        </p:blipFill>
        <p:spPr>
          <a:xfrm>
            <a:off x="2137775" y="1167509"/>
            <a:ext cx="1743600" cy="174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9"/>
          <p:cNvPicPr preferRelativeResize="0"/>
          <p:nvPr/>
        </p:nvPicPr>
        <p:blipFill rotWithShape="1">
          <a:blip r:embed="rId4">
            <a:alphaModFix/>
          </a:blip>
          <a:srcRect l="22167" t="4329" r="22178" b="4338"/>
          <a:stretch/>
        </p:blipFill>
        <p:spPr>
          <a:xfrm>
            <a:off x="2183010" y="2911082"/>
            <a:ext cx="1672500" cy="1655400"/>
          </a:xfrm>
          <a:prstGeom prst="ellipse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8"/>
          <p:cNvSpPr/>
          <p:nvPr/>
        </p:nvSpPr>
        <p:spPr>
          <a:xfrm>
            <a:off x="1192421" y="822050"/>
            <a:ext cx="1716600" cy="171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8"/>
          <p:cNvSpPr txBox="1">
            <a:spLocks noGrp="1"/>
          </p:cNvSpPr>
          <p:nvPr>
            <p:ph type="title" idx="2"/>
          </p:nvPr>
        </p:nvSpPr>
        <p:spPr>
          <a:xfrm>
            <a:off x="1360608" y="1259450"/>
            <a:ext cx="3080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46" name="Google Shape;346;p38"/>
          <p:cNvSpPr txBox="1">
            <a:spLocks noGrp="1"/>
          </p:cNvSpPr>
          <p:nvPr>
            <p:ph type="title"/>
          </p:nvPr>
        </p:nvSpPr>
        <p:spPr>
          <a:xfrm>
            <a:off x="1113183" y="2639425"/>
            <a:ext cx="3327950" cy="7498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pic>
        <p:nvPicPr>
          <p:cNvPr id="347" name="Google Shape;347;p38"/>
          <p:cNvPicPr preferRelativeResize="0"/>
          <p:nvPr/>
        </p:nvPicPr>
        <p:blipFill rotWithShape="1">
          <a:blip r:embed="rId3">
            <a:alphaModFix/>
          </a:blip>
          <a:srcRect l="1998" r="30264" b="24202"/>
          <a:stretch/>
        </p:blipFill>
        <p:spPr>
          <a:xfrm>
            <a:off x="6520775" y="549283"/>
            <a:ext cx="1899600" cy="2169000"/>
          </a:xfrm>
          <a:prstGeom prst="round2Same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pic>
        <p:nvPicPr>
          <p:cNvPr id="348" name="Google Shape;348;p38"/>
          <p:cNvPicPr preferRelativeResize="0"/>
          <p:nvPr/>
        </p:nvPicPr>
        <p:blipFill rotWithShape="1">
          <a:blip r:embed="rId4">
            <a:alphaModFix/>
          </a:blip>
          <a:srcRect t="22353" b="4332"/>
          <a:stretch/>
        </p:blipFill>
        <p:spPr>
          <a:xfrm>
            <a:off x="4640233" y="546808"/>
            <a:ext cx="1899600" cy="2169000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</p:pic>
      <p:pic>
        <p:nvPicPr>
          <p:cNvPr id="349" name="Google Shape;349;p38"/>
          <p:cNvPicPr preferRelativeResize="0"/>
          <p:nvPr/>
        </p:nvPicPr>
        <p:blipFill rotWithShape="1">
          <a:blip r:embed="rId5">
            <a:alphaModFix/>
          </a:blip>
          <a:srcRect l="16675" r="16675"/>
          <a:stretch/>
        </p:blipFill>
        <p:spPr>
          <a:xfrm>
            <a:off x="4640225" y="2707675"/>
            <a:ext cx="1899600" cy="18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8"/>
          <p:cNvSpPr/>
          <p:nvPr/>
        </p:nvSpPr>
        <p:spPr>
          <a:xfrm flipH="1">
            <a:off x="8630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8"/>
          <p:cNvSpPr/>
          <p:nvPr/>
        </p:nvSpPr>
        <p:spPr>
          <a:xfrm flipH="1">
            <a:off x="8630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8"/>
          <p:cNvSpPr/>
          <p:nvPr/>
        </p:nvSpPr>
        <p:spPr>
          <a:xfrm flipH="1">
            <a:off x="8630075" y="49074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8"/>
          <p:cNvSpPr/>
          <p:nvPr/>
        </p:nvSpPr>
        <p:spPr>
          <a:xfrm flipH="1">
            <a:off x="8064575" y="3772900"/>
            <a:ext cx="381000" cy="381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8"/>
          <p:cNvSpPr/>
          <p:nvPr/>
        </p:nvSpPr>
        <p:spPr>
          <a:xfrm flipH="1">
            <a:off x="7499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8"/>
          <p:cNvSpPr/>
          <p:nvPr/>
        </p:nvSpPr>
        <p:spPr>
          <a:xfrm flipH="1">
            <a:off x="8630075" y="3171625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8"/>
          <p:cNvSpPr/>
          <p:nvPr/>
        </p:nvSpPr>
        <p:spPr>
          <a:xfrm flipH="1">
            <a:off x="69335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8"/>
          <p:cNvSpPr/>
          <p:nvPr/>
        </p:nvSpPr>
        <p:spPr>
          <a:xfrm flipH="1">
            <a:off x="7499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38"/>
          <p:cNvGrpSpPr/>
          <p:nvPr/>
        </p:nvGrpSpPr>
        <p:grpSpPr>
          <a:xfrm>
            <a:off x="332929" y="-723100"/>
            <a:ext cx="381000" cy="2650000"/>
            <a:chOff x="546713" y="-723100"/>
            <a:chExt cx="381000" cy="2650000"/>
          </a:xfrm>
        </p:grpSpPr>
        <p:sp>
          <p:nvSpPr>
            <p:cNvPr id="359" name="Google Shape;359;p38"/>
            <p:cNvSpPr/>
            <p:nvPr/>
          </p:nvSpPr>
          <p:spPr>
            <a:xfrm rot="10800000" flipH="1">
              <a:off x="546713" y="-7231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 rot="10800000" flipH="1">
              <a:off x="546713" y="-1558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 rot="10800000" flipH="1">
              <a:off x="546713" y="4114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 rot="10800000" flipH="1">
              <a:off x="546713" y="9786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 rot="10800000" flipH="1">
              <a:off x="546713" y="15459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40437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BB91D43-1B68-2F00-B79D-D5961FE10CA8}"/>
              </a:ext>
            </a:extLst>
          </p:cNvPr>
          <p:cNvSpPr txBox="1"/>
          <p:nvPr/>
        </p:nvSpPr>
        <p:spPr>
          <a:xfrm>
            <a:off x="529258" y="1230582"/>
            <a:ext cx="82966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Loan Management System (LMS) streamlines loan and credit processes in financial institutions and aims to achieve multiple common objectives.</a:t>
            </a:r>
          </a:p>
        </p:txBody>
      </p:sp>
      <p:sp>
        <p:nvSpPr>
          <p:cNvPr id="6" name="Google Shape;369;p39">
            <a:extLst>
              <a:ext uri="{FF2B5EF4-FFF2-40B4-BE49-F238E27FC236}">
                <a16:creationId xmlns:a16="http://schemas.microsoft.com/office/drawing/2014/main" id="{87EBDE14-3749-81AF-EDE3-727DF4BE43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3802" y="1873188"/>
            <a:ext cx="4063800" cy="28280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Streamline Loan Processing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Inter" panose="020B0604020202020204" charset="0"/>
              <a:ea typeface="Inter" panose="020B060402020202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Boost Productivity and Efficiency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Ensure Quality of Loan Portfolio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Deliver Optimal Customer Experience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Ensure Regulatory Compliance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Inter" panose="020B0604020202020204" charset="0"/>
              <a:ea typeface="Inter" panose="020B060402020202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 Reduce Costs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289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8"/>
          <p:cNvSpPr/>
          <p:nvPr/>
        </p:nvSpPr>
        <p:spPr>
          <a:xfrm>
            <a:off x="1192421" y="822050"/>
            <a:ext cx="1716600" cy="171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8"/>
          <p:cNvSpPr txBox="1">
            <a:spLocks noGrp="1"/>
          </p:cNvSpPr>
          <p:nvPr>
            <p:ph type="title" idx="2"/>
          </p:nvPr>
        </p:nvSpPr>
        <p:spPr>
          <a:xfrm>
            <a:off x="1360608" y="1259450"/>
            <a:ext cx="3080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46" name="Google Shape;346;p38"/>
          <p:cNvSpPr txBox="1">
            <a:spLocks noGrp="1"/>
          </p:cNvSpPr>
          <p:nvPr>
            <p:ph type="title"/>
          </p:nvPr>
        </p:nvSpPr>
        <p:spPr>
          <a:xfrm>
            <a:off x="1113183" y="2639425"/>
            <a:ext cx="3327950" cy="7498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SCOPE</a:t>
            </a:r>
            <a:endParaRPr dirty="0"/>
          </a:p>
        </p:txBody>
      </p:sp>
      <p:pic>
        <p:nvPicPr>
          <p:cNvPr id="347" name="Google Shape;347;p38"/>
          <p:cNvPicPr preferRelativeResize="0"/>
          <p:nvPr/>
        </p:nvPicPr>
        <p:blipFill rotWithShape="1">
          <a:blip r:embed="rId3">
            <a:alphaModFix/>
          </a:blip>
          <a:srcRect l="1998" r="30264" b="24202"/>
          <a:stretch/>
        </p:blipFill>
        <p:spPr>
          <a:xfrm>
            <a:off x="6520775" y="549283"/>
            <a:ext cx="1899600" cy="2169000"/>
          </a:xfrm>
          <a:prstGeom prst="round2Same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pic>
        <p:nvPicPr>
          <p:cNvPr id="348" name="Google Shape;348;p38"/>
          <p:cNvPicPr preferRelativeResize="0"/>
          <p:nvPr/>
        </p:nvPicPr>
        <p:blipFill rotWithShape="1">
          <a:blip r:embed="rId4">
            <a:alphaModFix/>
          </a:blip>
          <a:srcRect t="22353" b="4332"/>
          <a:stretch/>
        </p:blipFill>
        <p:spPr>
          <a:xfrm>
            <a:off x="4640233" y="546808"/>
            <a:ext cx="1899600" cy="2169000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</p:pic>
      <p:pic>
        <p:nvPicPr>
          <p:cNvPr id="349" name="Google Shape;349;p38"/>
          <p:cNvPicPr preferRelativeResize="0"/>
          <p:nvPr/>
        </p:nvPicPr>
        <p:blipFill rotWithShape="1">
          <a:blip r:embed="rId5">
            <a:alphaModFix/>
          </a:blip>
          <a:srcRect l="16675" r="16675"/>
          <a:stretch/>
        </p:blipFill>
        <p:spPr>
          <a:xfrm>
            <a:off x="4640225" y="2707675"/>
            <a:ext cx="1899600" cy="18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8"/>
          <p:cNvSpPr/>
          <p:nvPr/>
        </p:nvSpPr>
        <p:spPr>
          <a:xfrm flipH="1">
            <a:off x="8630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8"/>
          <p:cNvSpPr/>
          <p:nvPr/>
        </p:nvSpPr>
        <p:spPr>
          <a:xfrm flipH="1">
            <a:off x="8630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8"/>
          <p:cNvSpPr/>
          <p:nvPr/>
        </p:nvSpPr>
        <p:spPr>
          <a:xfrm flipH="1">
            <a:off x="8630075" y="49074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8"/>
          <p:cNvSpPr/>
          <p:nvPr/>
        </p:nvSpPr>
        <p:spPr>
          <a:xfrm flipH="1">
            <a:off x="8064575" y="3772900"/>
            <a:ext cx="381000" cy="381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8"/>
          <p:cNvSpPr/>
          <p:nvPr/>
        </p:nvSpPr>
        <p:spPr>
          <a:xfrm flipH="1">
            <a:off x="7499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8"/>
          <p:cNvSpPr/>
          <p:nvPr/>
        </p:nvSpPr>
        <p:spPr>
          <a:xfrm flipH="1">
            <a:off x="8630075" y="3171625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8"/>
          <p:cNvSpPr/>
          <p:nvPr/>
        </p:nvSpPr>
        <p:spPr>
          <a:xfrm flipH="1">
            <a:off x="69335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8"/>
          <p:cNvSpPr/>
          <p:nvPr/>
        </p:nvSpPr>
        <p:spPr>
          <a:xfrm flipH="1">
            <a:off x="7499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38"/>
          <p:cNvGrpSpPr/>
          <p:nvPr/>
        </p:nvGrpSpPr>
        <p:grpSpPr>
          <a:xfrm>
            <a:off x="332929" y="-723100"/>
            <a:ext cx="381000" cy="2650000"/>
            <a:chOff x="546713" y="-723100"/>
            <a:chExt cx="381000" cy="2650000"/>
          </a:xfrm>
        </p:grpSpPr>
        <p:sp>
          <p:nvSpPr>
            <p:cNvPr id="359" name="Google Shape;359;p38"/>
            <p:cNvSpPr/>
            <p:nvPr/>
          </p:nvSpPr>
          <p:spPr>
            <a:xfrm rot="10800000" flipH="1">
              <a:off x="546713" y="-7231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 rot="10800000" flipH="1">
              <a:off x="546713" y="-1558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 rot="10800000" flipH="1">
              <a:off x="546713" y="4114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 rot="10800000" flipH="1">
              <a:off x="546713" y="9786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 rot="10800000" flipH="1">
              <a:off x="546713" y="15459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2166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69;p39">
            <a:extLst>
              <a:ext uri="{FF2B5EF4-FFF2-40B4-BE49-F238E27FC236}">
                <a16:creationId xmlns:a16="http://schemas.microsoft.com/office/drawing/2014/main" id="{598D0C04-1948-200B-F213-C6FFE2872D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8200" y="1157739"/>
            <a:ext cx="8296688" cy="37223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The professional project aims to establish a comprehensive student loan program that provides financial assistance to eligible students pursuing higher education.</a:t>
            </a: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This will involve creating a set of well-defined eligibility criteria based on academic credentials, course duration, institution type, nationality, and other relevant factors.</a:t>
            </a: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The loan application process will be streamlined and transparent, with clear guidelines outlining the required documentation, submission procedures, and application timelines.</a:t>
            </a: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Inter" panose="020B0604020202020204" charset="0"/>
              <a:ea typeface="Inter" panose="020B0604020202020204" charset="0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Inter" panose="020B0604020202020204" charset="0"/>
                <a:ea typeface="Inter" panose="020B0604020202020204" charset="0"/>
              </a:rPr>
              <a:t>To ensure the effective management of loan disbursement, a reliable system will be created that can deliver funds either directly to the student or to the institution.</a:t>
            </a:r>
          </a:p>
          <a:p>
            <a:pPr marL="139700" lvl="0" indent="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692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8"/>
          <p:cNvSpPr/>
          <p:nvPr/>
        </p:nvSpPr>
        <p:spPr>
          <a:xfrm>
            <a:off x="1192421" y="822050"/>
            <a:ext cx="1716600" cy="171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8"/>
          <p:cNvSpPr txBox="1">
            <a:spLocks noGrp="1"/>
          </p:cNvSpPr>
          <p:nvPr>
            <p:ph type="title" idx="2"/>
          </p:nvPr>
        </p:nvSpPr>
        <p:spPr>
          <a:xfrm>
            <a:off x="1360608" y="1259450"/>
            <a:ext cx="3080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46" name="Google Shape;346;p38"/>
          <p:cNvSpPr txBox="1">
            <a:spLocks noGrp="1"/>
          </p:cNvSpPr>
          <p:nvPr>
            <p:ph type="title"/>
          </p:nvPr>
        </p:nvSpPr>
        <p:spPr>
          <a:xfrm>
            <a:off x="498405" y="2228650"/>
            <a:ext cx="4005469" cy="1133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OUT OF SCOPE</a:t>
            </a:r>
            <a:endParaRPr dirty="0"/>
          </a:p>
        </p:txBody>
      </p:sp>
      <p:pic>
        <p:nvPicPr>
          <p:cNvPr id="347" name="Google Shape;347;p38"/>
          <p:cNvPicPr preferRelativeResize="0"/>
          <p:nvPr/>
        </p:nvPicPr>
        <p:blipFill rotWithShape="1">
          <a:blip r:embed="rId3">
            <a:alphaModFix/>
          </a:blip>
          <a:srcRect l="1998" r="30264" b="24202"/>
          <a:stretch/>
        </p:blipFill>
        <p:spPr>
          <a:xfrm>
            <a:off x="6520775" y="549283"/>
            <a:ext cx="1899600" cy="2169000"/>
          </a:xfrm>
          <a:prstGeom prst="round2Same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pic>
        <p:nvPicPr>
          <p:cNvPr id="348" name="Google Shape;348;p38"/>
          <p:cNvPicPr preferRelativeResize="0"/>
          <p:nvPr/>
        </p:nvPicPr>
        <p:blipFill rotWithShape="1">
          <a:blip r:embed="rId4">
            <a:alphaModFix/>
          </a:blip>
          <a:srcRect t="22353" b="4332"/>
          <a:stretch/>
        </p:blipFill>
        <p:spPr>
          <a:xfrm>
            <a:off x="4640233" y="546808"/>
            <a:ext cx="1899600" cy="2169000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</p:pic>
      <p:pic>
        <p:nvPicPr>
          <p:cNvPr id="349" name="Google Shape;349;p38"/>
          <p:cNvPicPr preferRelativeResize="0"/>
          <p:nvPr/>
        </p:nvPicPr>
        <p:blipFill rotWithShape="1">
          <a:blip r:embed="rId5">
            <a:alphaModFix/>
          </a:blip>
          <a:srcRect l="16675" r="16675"/>
          <a:stretch/>
        </p:blipFill>
        <p:spPr>
          <a:xfrm>
            <a:off x="4640225" y="2707675"/>
            <a:ext cx="1899600" cy="18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8"/>
          <p:cNvSpPr/>
          <p:nvPr/>
        </p:nvSpPr>
        <p:spPr>
          <a:xfrm flipH="1">
            <a:off x="8630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8"/>
          <p:cNvSpPr/>
          <p:nvPr/>
        </p:nvSpPr>
        <p:spPr>
          <a:xfrm flipH="1">
            <a:off x="8630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8"/>
          <p:cNvSpPr/>
          <p:nvPr/>
        </p:nvSpPr>
        <p:spPr>
          <a:xfrm flipH="1">
            <a:off x="8630075" y="49074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8"/>
          <p:cNvSpPr/>
          <p:nvPr/>
        </p:nvSpPr>
        <p:spPr>
          <a:xfrm flipH="1">
            <a:off x="8064575" y="3772900"/>
            <a:ext cx="381000" cy="381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8"/>
          <p:cNvSpPr/>
          <p:nvPr/>
        </p:nvSpPr>
        <p:spPr>
          <a:xfrm flipH="1">
            <a:off x="74990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8"/>
          <p:cNvSpPr/>
          <p:nvPr/>
        </p:nvSpPr>
        <p:spPr>
          <a:xfrm flipH="1">
            <a:off x="8630075" y="3171625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8"/>
          <p:cNvSpPr/>
          <p:nvPr/>
        </p:nvSpPr>
        <p:spPr>
          <a:xfrm flipH="1">
            <a:off x="6933575" y="377290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8"/>
          <p:cNvSpPr/>
          <p:nvPr/>
        </p:nvSpPr>
        <p:spPr>
          <a:xfrm flipH="1">
            <a:off x="7499075" y="4340150"/>
            <a:ext cx="381000" cy="381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38"/>
          <p:cNvGrpSpPr/>
          <p:nvPr/>
        </p:nvGrpSpPr>
        <p:grpSpPr>
          <a:xfrm>
            <a:off x="332929" y="-723100"/>
            <a:ext cx="381000" cy="2650000"/>
            <a:chOff x="546713" y="-723100"/>
            <a:chExt cx="381000" cy="2650000"/>
          </a:xfrm>
        </p:grpSpPr>
        <p:sp>
          <p:nvSpPr>
            <p:cNvPr id="359" name="Google Shape;359;p38"/>
            <p:cNvSpPr/>
            <p:nvPr/>
          </p:nvSpPr>
          <p:spPr>
            <a:xfrm rot="10800000" flipH="1">
              <a:off x="546713" y="-7231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 rot="10800000" flipH="1">
              <a:off x="546713" y="-1558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 rot="10800000" flipH="1">
              <a:off x="546713" y="4114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 rot="10800000" flipH="1">
              <a:off x="546713" y="97865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 rot="10800000" flipH="1">
              <a:off x="546713" y="1545900"/>
              <a:ext cx="381000" cy="38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5533985"/>
      </p:ext>
    </p:extLst>
  </p:cSld>
  <p:clrMapOvr>
    <a:masterClrMapping/>
  </p:clrMapOvr>
</p:sld>
</file>

<file path=ppt/theme/theme1.xml><?xml version="1.0" encoding="utf-8"?>
<a:theme xmlns:a="http://schemas.openxmlformats.org/drawingml/2006/main" name="Bank Loan Proposal by Slidesgo">
  <a:themeElements>
    <a:clrScheme name="Simple Light">
      <a:dk1>
        <a:srgbClr val="FFFFFF"/>
      </a:dk1>
      <a:lt1>
        <a:srgbClr val="5680BC"/>
      </a:lt1>
      <a:dk2>
        <a:srgbClr val="6BBD9B"/>
      </a:dk2>
      <a:lt2>
        <a:srgbClr val="9BBEEE"/>
      </a:lt2>
      <a:accent1>
        <a:srgbClr val="EFEFE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680B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660</Words>
  <Application>Microsoft Office PowerPoint</Application>
  <PresentationFormat>On-screen Show (16:9)</PresentationFormat>
  <Paragraphs>84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Inter</vt:lpstr>
      <vt:lpstr>Lexend Deca</vt:lpstr>
      <vt:lpstr>Bebas Neue</vt:lpstr>
      <vt:lpstr>Arial</vt:lpstr>
      <vt:lpstr>Bank Loan Proposal by Slidesgo</vt:lpstr>
      <vt:lpstr>LOAN MANAGEMENT SYSTEM</vt:lpstr>
      <vt:lpstr>01</vt:lpstr>
      <vt:lpstr>01</vt:lpstr>
      <vt:lpstr>PowerPoint Presentation</vt:lpstr>
      <vt:lpstr>02</vt:lpstr>
      <vt:lpstr>PowerPoint Presentation</vt:lpstr>
      <vt:lpstr>03</vt:lpstr>
      <vt:lpstr>PowerPoint Presentation</vt:lpstr>
      <vt:lpstr>04</vt:lpstr>
      <vt:lpstr>PowerPoint Presentation</vt:lpstr>
      <vt:lpstr>06</vt:lpstr>
      <vt:lpstr>PowerPoint Presentation</vt:lpstr>
      <vt:lpstr>07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LOAN MANAGEMENT SYSTEM</dc:title>
  <cp:lastModifiedBy>Ishika Wade</cp:lastModifiedBy>
  <cp:revision>1</cp:revision>
  <dcterms:modified xsi:type="dcterms:W3CDTF">2023-04-28T19:57:01Z</dcterms:modified>
</cp:coreProperties>
</file>